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7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70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4D13-8466-47C8-9088-7A52F5D37889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32710-9BB1-4BF9-8A18-DD2CB495BA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7029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4D13-8466-47C8-9088-7A52F5D37889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32710-9BB1-4BF9-8A18-DD2CB495BA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7413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4D13-8466-47C8-9088-7A52F5D37889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32710-9BB1-4BF9-8A18-DD2CB495BA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71002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4D13-8466-47C8-9088-7A52F5D37889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32710-9BB1-4BF9-8A18-DD2CB495BAB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6327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4D13-8466-47C8-9088-7A52F5D37889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32710-9BB1-4BF9-8A18-DD2CB495BA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49811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4D13-8466-47C8-9088-7A52F5D37889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32710-9BB1-4BF9-8A18-DD2CB495BA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9485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4D13-8466-47C8-9088-7A52F5D37889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32710-9BB1-4BF9-8A18-DD2CB495BA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316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4D13-8466-47C8-9088-7A52F5D37889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32710-9BB1-4BF9-8A18-DD2CB495BA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65876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4D13-8466-47C8-9088-7A52F5D37889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32710-9BB1-4BF9-8A18-DD2CB495BA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8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4D13-8466-47C8-9088-7A52F5D37889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32710-9BB1-4BF9-8A18-DD2CB495BA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1759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4D13-8466-47C8-9088-7A52F5D37889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32710-9BB1-4BF9-8A18-DD2CB495BA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559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4D13-8466-47C8-9088-7A52F5D37889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32710-9BB1-4BF9-8A18-DD2CB495BA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4200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4D13-8466-47C8-9088-7A52F5D37889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32710-9BB1-4BF9-8A18-DD2CB495BA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080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4D13-8466-47C8-9088-7A52F5D37889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32710-9BB1-4BF9-8A18-DD2CB495BA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054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4D13-8466-47C8-9088-7A52F5D37889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32710-9BB1-4BF9-8A18-DD2CB495BA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1340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4D13-8466-47C8-9088-7A52F5D37889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32710-9BB1-4BF9-8A18-DD2CB495BA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176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4D13-8466-47C8-9088-7A52F5D37889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32710-9BB1-4BF9-8A18-DD2CB495BA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4222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B03D4D13-8466-47C8-9088-7A52F5D37889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6932710-9BB1-4BF9-8A18-DD2CB495BA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6117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71" r:id="rId1"/>
    <p:sldLayoutId id="2147484272" r:id="rId2"/>
    <p:sldLayoutId id="2147484273" r:id="rId3"/>
    <p:sldLayoutId id="2147484274" r:id="rId4"/>
    <p:sldLayoutId id="2147484275" r:id="rId5"/>
    <p:sldLayoutId id="2147484276" r:id="rId6"/>
    <p:sldLayoutId id="2147484277" r:id="rId7"/>
    <p:sldLayoutId id="2147484278" r:id="rId8"/>
    <p:sldLayoutId id="2147484279" r:id="rId9"/>
    <p:sldLayoutId id="2147484280" r:id="rId10"/>
    <p:sldLayoutId id="2147484281" r:id="rId11"/>
    <p:sldLayoutId id="2147484282" r:id="rId12"/>
    <p:sldLayoutId id="2147484283" r:id="rId13"/>
    <p:sldLayoutId id="2147484284" r:id="rId14"/>
    <p:sldLayoutId id="2147484285" r:id="rId15"/>
    <p:sldLayoutId id="2147484286" r:id="rId16"/>
    <p:sldLayoutId id="214748428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6908" y="1911928"/>
            <a:ext cx="10106891" cy="2826328"/>
          </a:xfrm>
        </p:spPr>
        <p:txBody>
          <a:bodyPr/>
          <a:lstStyle/>
          <a:p>
            <a:pPr algn="ctr"/>
            <a:r>
              <a:rPr lang="ru-RU" dirty="0" smtClean="0"/>
              <a:t>Документация </a:t>
            </a:r>
            <a:br>
              <a:rPr lang="ru-RU" dirty="0" smtClean="0"/>
            </a:br>
            <a:r>
              <a:rPr lang="ru-RU" dirty="0" smtClean="0"/>
              <a:t>учителя - дефектолога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9352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8887" y="1238595"/>
            <a:ext cx="11180618" cy="478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Составление календарно-тематического планирования начинается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с изучения: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нормативных документов и учебно-методического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обеспечения;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образовательных стандартов общеобразовательного и специального образования ;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учебных планов к образовательным программам; 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методических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рекомендаций, предлагаемых Министерством образования РБ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анализируются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новые учебники и учебные пособия, учебно-методические разработки.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9014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1767" y="972589"/>
            <a:ext cx="10382597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титульном листе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указывается: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полное наименование образовательного учреждения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гриф согласования календарно-тематического планирования заместителем директора школы по учебной работе;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гриф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утверждения планирования директором школы;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Ф.И.О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учителя – составителя календарно тематического планирования с указанием должности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учебный год, на который составлен поурочный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план;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центре титульного листа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запись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«Календарно-тематическое планирование по _______ (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указывается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предмет) для ____ класса».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5482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4771" y="1055716"/>
            <a:ext cx="10474035" cy="361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Планирование коррекционных занятий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</a:p>
          <a:p>
            <a:pPr marL="114300" algn="just">
              <a:spcAft>
                <a:spcPts val="0"/>
              </a:spcAft>
              <a:tabLst>
                <a:tab pos="294640" algn="l"/>
                <a:tab pos="449580" algn="l"/>
              </a:tabLst>
            </a:pPr>
            <a:endParaRPr lang="ru-RU" sz="2800" b="1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" algn="just">
              <a:spcAft>
                <a:spcPts val="0"/>
              </a:spcAft>
              <a:tabLst>
                <a:tab pos="294640" algn="l"/>
                <a:tab pos="449580" algn="l"/>
              </a:tabLst>
            </a:pPr>
            <a:r>
              <a:rPr lang="ru-RU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Перспективное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составляется в конце сентября, после диагностики.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" algn="just">
              <a:spcAft>
                <a:spcPts val="0"/>
              </a:spcAft>
              <a:tabLst>
                <a:tab pos="294640" algn="l"/>
                <a:tab pos="449580" algn="l"/>
              </a:tabLst>
            </a:pPr>
            <a:endParaRPr lang="ru-RU" sz="2800" b="1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" algn="just">
              <a:spcAft>
                <a:spcPts val="0"/>
              </a:spcAft>
              <a:tabLst>
                <a:tab pos="294640" algn="l"/>
                <a:tab pos="449580" algn="l"/>
              </a:tabLst>
            </a:pPr>
            <a:r>
              <a:rPr lang="ru-RU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Календарно 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тематическое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составляется не более чем на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 недели вперед (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рекомендуется планировать тематику коррекционных занятий на 1 неделю вперед).</a:t>
            </a:r>
          </a:p>
        </p:txBody>
      </p:sp>
    </p:spTree>
    <p:extLst>
      <p:ext uri="{BB962C8B-B14F-4D97-AF65-F5344CB8AC3E}">
        <p14:creationId xmlns:p14="http://schemas.microsoft.com/office/powerpoint/2010/main" val="2519458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69129" y="886578"/>
            <a:ext cx="83210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Журнал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учета проведенных </a:t>
            </a:r>
            <a:r>
              <a:rPr lang="ru-RU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занятий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72342" y="1471353"/>
            <a:ext cx="937675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Courier New" panose="02070309020205020404" pitchFamily="49" charset="0"/>
              <a:buChar char="­"/>
              <a:tabLst>
                <a:tab pos="294640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оформлении страниц журнала, отведенных для записей коррекционных занятий, указывается название коррекционного занятия (с маленькой буквы, без кавычек).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Courier New" panose="02070309020205020404" pitchFamily="49" charset="0"/>
              <a:buChar char="­"/>
              <a:tabLst>
                <a:tab pos="294640" algn="l"/>
              </a:tabLst>
            </a:pPr>
            <a:r>
              <a:rPr lang="ru-RU" sz="28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"/>
              <a:tabLst>
                <a:tab pos="294640" algn="l"/>
                <a:tab pos="4572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 познавательной деятельности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"/>
              <a:tabLst>
                <a:tab pos="294640" algn="l"/>
                <a:tab pos="4572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 эмоционально-волевой сферы</a:t>
            </a:r>
          </a:p>
        </p:txBody>
      </p:sp>
    </p:spTree>
    <p:extLst>
      <p:ext uri="{BB962C8B-B14F-4D97-AF65-F5344CB8AC3E}">
        <p14:creationId xmlns:p14="http://schemas.microsoft.com/office/powerpoint/2010/main" val="562305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21971" y="1255222"/>
            <a:ext cx="1003346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-457200" algn="just">
              <a:spcAft>
                <a:spcPts val="0"/>
              </a:spcAft>
              <a:buFontTx/>
              <a:buChar char="-"/>
              <a:tabLst>
                <a:tab pos="294640" algn="l"/>
                <a:tab pos="449580" algn="l"/>
              </a:tabLs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При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оформлении записи в журнале по итогам учебного года о переводе учащегося с ОПФР в следующий класс обязательно указывается учебный план специальной школы.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indent="-457200" algn="just">
              <a:spcAft>
                <a:spcPts val="0"/>
              </a:spcAft>
              <a:buFontTx/>
              <a:buChar char="-"/>
              <a:tabLst>
                <a:tab pos="294640" algn="l"/>
                <a:tab pos="449580" algn="l"/>
              </a:tabLst>
            </a:pPr>
            <a:endParaRPr lang="ru-RU" sz="2800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indent="-457200" algn="just">
              <a:spcAft>
                <a:spcPts val="0"/>
              </a:spcAft>
              <a:buFontTx/>
              <a:buChar char="-"/>
              <a:tabLst>
                <a:tab pos="294640" algn="l"/>
                <a:tab pos="449580" algn="l"/>
              </a:tabLst>
            </a:pPr>
            <a:r>
              <a:rPr lang="ru-RU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Например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"/>
              <a:tabLst>
                <a:tab pos="294640" algn="l"/>
                <a:tab pos="457200" algn="l"/>
              </a:tabLs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переведен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III класс по учебному плану IV класса первого отделения вспомогательной школы.</a:t>
            </a:r>
          </a:p>
        </p:txBody>
      </p:sp>
    </p:spTree>
    <p:extLst>
      <p:ext uri="{BB962C8B-B14F-4D97-AF65-F5344CB8AC3E}">
        <p14:creationId xmlns:p14="http://schemas.microsoft.com/office/powerpoint/2010/main" val="561834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6167" y="1429789"/>
            <a:ext cx="900268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  <a:tabLst>
                <a:tab pos="294640" algn="l"/>
                <a:tab pos="457200" algn="l"/>
              </a:tabLs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 случае, когда в классе интегрированного обучения и воспитания неполной наполняемости обучается один учащийся с ОПФР, и он отсутствует, учитель-дефектолог в классном журнале на левой странице журнала указывает дату и делает отметку «н». На правой странице журнала рекомендуется указать дату и записать тему предыдущего урока или коррекционного занятия. 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513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3905" y="1737360"/>
            <a:ext cx="959288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Courier New" panose="02070309020205020404" pitchFamily="49" charset="0"/>
              <a:buChar char="­"/>
              <a:tabLst>
                <a:tab pos="294640" algn="l"/>
              </a:tabLst>
            </a:pP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Расписание учебных занятий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(уроков)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tabLst>
                <a:tab pos="294640" algn="l"/>
              </a:tabLst>
            </a:pP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учителя-дефектолога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составляется на основании школьного расписания, утвержденное руководителем учреждения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1210361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63782" y="1729047"/>
            <a:ext cx="990045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  <a:tabLst>
                <a:tab pos="294640" algn="l"/>
              </a:tabLst>
            </a:pPr>
            <a:r>
              <a:rPr lang="ru-RU" sz="3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Расписание коррекционных занятий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утверждается руководителем учреждения образования. </a:t>
            </a: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177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2500" y="1514475"/>
            <a:ext cx="969645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  <a:tabLst>
                <a:tab pos="294640" algn="l"/>
              </a:tabLst>
            </a:pP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Ежедневные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(рабочие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планы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работы с детьми, обучающимися по программам специального образования, по учебным предметам и коррекционным занятиям.</a:t>
            </a:r>
          </a:p>
        </p:txBody>
      </p:sp>
    </p:spTree>
    <p:extLst>
      <p:ext uri="{BB962C8B-B14F-4D97-AF65-F5344CB8AC3E}">
        <p14:creationId xmlns:p14="http://schemas.microsoft.com/office/powerpoint/2010/main" val="1142029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88967" y="1147156"/>
            <a:ext cx="1015815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  <a:tabLst>
                <a:tab pos="294640" algn="l"/>
              </a:tabLst>
            </a:pP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Календарно-тематическое планирование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 образовательным областям. Рассматривается на школьном методическом объединении, в которое входят учителя-дефектологи (МО учителей-дефектологов либо МО учителей начальных классов). 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Утверждается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директором школы.</a:t>
            </a:r>
          </a:p>
        </p:txBody>
      </p:sp>
    </p:spTree>
    <p:extLst>
      <p:ext uri="{BB962C8B-B14F-4D97-AF65-F5344CB8AC3E}">
        <p14:creationId xmlns:p14="http://schemas.microsoft.com/office/powerpoint/2010/main" val="2628882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2262" y="814647"/>
            <a:ext cx="1131362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Календарно-тематическое планирование в обязательном порядке включает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ru-RU" sz="32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общее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название 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темы</a:t>
            </a:r>
          </a:p>
          <a:p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-количество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часов, отведенных на изучение данной 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темы</a:t>
            </a:r>
          </a:p>
          <a:p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-название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темы каждого урока или содержание учебного 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материала</a:t>
            </a:r>
          </a:p>
          <a:p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-планируемые результаты </a:t>
            </a:r>
          </a:p>
          <a:p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-формы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организации познавательной деятельности учащихся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</a:p>
          <a:p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-формы контроля</a:t>
            </a:r>
          </a:p>
          <a:p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-примечания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197956369"/>
      </p:ext>
    </p:extLst>
  </p:cSld>
  <p:clrMapOvr>
    <a:masterClrMapping/>
  </p:clrMapOvr>
</p:sld>
</file>

<file path=ppt/theme/theme1.xml><?xml version="1.0" encoding="utf-8"?>
<a:theme xmlns:a="http://schemas.openxmlformats.org/drawingml/2006/main" name="Глубина">
  <a:themeElements>
    <a:clrScheme name="Глубина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Глубина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убина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406</Words>
  <Application>Microsoft Office PowerPoint</Application>
  <PresentationFormat>Широкоэкранный</PresentationFormat>
  <Paragraphs>42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Corbel</vt:lpstr>
      <vt:lpstr>Courier New</vt:lpstr>
      <vt:lpstr>Times New Roman</vt:lpstr>
      <vt:lpstr>Wingdings</vt:lpstr>
      <vt:lpstr>Глубина</vt:lpstr>
      <vt:lpstr>Документация  учителя - дефектолога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Документация учителя - дефектолога</dc:title>
  <dc:creator>User</dc:creator>
  <cp:lastModifiedBy>User</cp:lastModifiedBy>
  <cp:revision>9</cp:revision>
  <dcterms:created xsi:type="dcterms:W3CDTF">2022-11-22T17:36:18Z</dcterms:created>
  <dcterms:modified xsi:type="dcterms:W3CDTF">2022-11-22T18:22:57Z</dcterms:modified>
</cp:coreProperties>
</file>